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44" d="100"/>
          <a:sy n="44" d="100"/>
        </p:scale>
        <p:origin x="-100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868AD-2F7B-4FD7-94BD-A7AAA0829F0B}" type="datetimeFigureOut">
              <a:rPr lang="ru-RU" smtClean="0"/>
              <a:t>17.03.2022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14C4E-C0F0-41B4-AC8A-0562B01D6B9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868AD-2F7B-4FD7-94BD-A7AAA0829F0B}" type="datetimeFigureOut">
              <a:rPr lang="ru-RU" smtClean="0"/>
              <a:t>17.03.2022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14C4E-C0F0-41B4-AC8A-0562B01D6B9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868AD-2F7B-4FD7-94BD-A7AAA0829F0B}" type="datetimeFigureOut">
              <a:rPr lang="ru-RU" smtClean="0"/>
              <a:t>17.03.2022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14C4E-C0F0-41B4-AC8A-0562B01D6B9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868AD-2F7B-4FD7-94BD-A7AAA0829F0B}" type="datetimeFigureOut">
              <a:rPr lang="ru-RU" smtClean="0"/>
              <a:t>17.03.2022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14C4E-C0F0-41B4-AC8A-0562B01D6B9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868AD-2F7B-4FD7-94BD-A7AAA0829F0B}" type="datetimeFigureOut">
              <a:rPr lang="ru-RU" smtClean="0"/>
              <a:t>17.03.2022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14C4E-C0F0-41B4-AC8A-0562B01D6B9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868AD-2F7B-4FD7-94BD-A7AAA0829F0B}" type="datetimeFigureOut">
              <a:rPr lang="ru-RU" smtClean="0"/>
              <a:t>17.03.2022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14C4E-C0F0-41B4-AC8A-0562B01D6B9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868AD-2F7B-4FD7-94BD-A7AAA0829F0B}" type="datetimeFigureOut">
              <a:rPr lang="ru-RU" smtClean="0"/>
              <a:t>17.03.2022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14C4E-C0F0-41B4-AC8A-0562B01D6B9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868AD-2F7B-4FD7-94BD-A7AAA0829F0B}" type="datetimeFigureOut">
              <a:rPr lang="ru-RU" smtClean="0"/>
              <a:t>17.03.2022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14C4E-C0F0-41B4-AC8A-0562B01D6B9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868AD-2F7B-4FD7-94BD-A7AAA0829F0B}" type="datetimeFigureOut">
              <a:rPr lang="ru-RU" smtClean="0"/>
              <a:t>17.03.2022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14C4E-C0F0-41B4-AC8A-0562B01D6B9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868AD-2F7B-4FD7-94BD-A7AAA0829F0B}" type="datetimeFigureOut">
              <a:rPr lang="ru-RU" smtClean="0"/>
              <a:t>17.03.2022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14C4E-C0F0-41B4-AC8A-0562B01D6B9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868AD-2F7B-4FD7-94BD-A7AAA0829F0B}" type="datetimeFigureOut">
              <a:rPr lang="ru-RU" smtClean="0"/>
              <a:t>17.03.2022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14C4E-C0F0-41B4-AC8A-0562B01D6B9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6868AD-2F7B-4FD7-94BD-A7AAA0829F0B}" type="datetimeFigureOut">
              <a:rPr lang="ru-RU" smtClean="0"/>
              <a:t>17.03.2022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D14C4E-C0F0-41B4-AC8A-0562B01D6B9C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Лекция № </a:t>
            </a:r>
            <a:r>
              <a:rPr lang="ru-RU" sz="2800" dirty="0" smtClean="0"/>
              <a:t>14</a:t>
            </a:r>
            <a:r>
              <a:rPr lang="ru-RU" sz="2800" b="1" dirty="0" smtClean="0"/>
              <a:t>Тема</a:t>
            </a:r>
            <a:r>
              <a:rPr lang="ru-RU" sz="2800" b="1" dirty="0"/>
              <a:t>: «Способы крепления кабелей и проводов</a:t>
            </a:r>
            <a:r>
              <a:rPr lang="ru-RU" sz="2800" b="1" dirty="0" smtClean="0"/>
              <a:t>»</a:t>
            </a:r>
            <a:endParaRPr lang="ru-RU" sz="28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2456795"/>
            <a:ext cx="91440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Такой способ еще называют "</a:t>
            </a:r>
            <a:r>
              <a:rPr lang="ru-RU" sz="2800" dirty="0" err="1"/>
              <a:t>приморозкой</a:t>
            </a:r>
            <a:r>
              <a:rPr lang="ru-RU" sz="2800" dirty="0"/>
              <a:t>". Делается замес и кабель прихватывается к стене через определенное расстояние. Однако этот способ требует сноровки - гипс (алебастр) схватывается очень быстро, много кабеля за один раз не закрепишь, это значительно снижает скорость работы "</a:t>
            </a:r>
            <a:r>
              <a:rPr lang="ru-RU" sz="2800" dirty="0" err="1"/>
              <a:t>Примораживание</a:t>
            </a:r>
            <a:r>
              <a:rPr lang="ru-RU" sz="2800" dirty="0"/>
              <a:t>" гипсом хорошо подходит для крепления одиночного кабеля в </a:t>
            </a:r>
            <a:r>
              <a:rPr lang="ru-RU" sz="2800" dirty="0" err="1"/>
              <a:t>штробе</a:t>
            </a:r>
            <a:r>
              <a:rPr lang="ru-RU" sz="2800" dirty="0"/>
              <a:t>, но чаще всего — как дополнительный способ при креплении пучков проводов и кабелей, например, с помощью скоб ("петушков"), </a:t>
            </a:r>
            <a:r>
              <a:rPr lang="ru-RU" sz="2800" dirty="0" err="1"/>
              <a:t>дюбель-хомутов</a:t>
            </a:r>
            <a:r>
              <a:rPr lang="ru-RU" sz="2800" dirty="0"/>
              <a:t> и др.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571868" y="714356"/>
            <a:ext cx="557213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В настоящее время существует множество способов крепления кабелей и проводов к стенам и потолку.</a:t>
            </a:r>
            <a:endParaRPr lang="ru-RU" sz="2800" dirty="0"/>
          </a:p>
        </p:txBody>
      </p:sp>
      <p:pic>
        <p:nvPicPr>
          <p:cNvPr id="1026" name="Picture 2" descr="image10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945211"/>
            <a:ext cx="2335242" cy="155509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857232"/>
            <a:ext cx="9144000" cy="366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Вопросы для самоконтроля</a:t>
            </a:r>
          </a:p>
          <a:p>
            <a:pPr lvl="0">
              <a:buFont typeface="Arial" pitchFamily="34" charset="0"/>
              <a:buChar char="•"/>
            </a:pPr>
            <a:r>
              <a:rPr lang="ru-RU" sz="2800" dirty="0"/>
              <a:t>Перечислите способов крепления кабелей и проводов к стенам и потолку.</a:t>
            </a:r>
          </a:p>
          <a:p>
            <a:pPr lvl="0">
              <a:buFont typeface="Arial" pitchFamily="34" charset="0"/>
              <a:buChar char="•"/>
            </a:pPr>
            <a:r>
              <a:rPr lang="ru-RU" sz="2800" dirty="0"/>
              <a:t>Какие требования предъявляются к прокладке электропроводки?</a:t>
            </a:r>
          </a:p>
          <a:p>
            <a:pPr lvl="0">
              <a:buFont typeface="Arial" pitchFamily="34" charset="0"/>
              <a:buChar char="•"/>
            </a:pPr>
            <a:r>
              <a:rPr lang="ru-RU" sz="2800" dirty="0"/>
              <a:t>Перечислите достоинство и недостатки крепления кабеля к стене скобами.</a:t>
            </a:r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2571736" y="357166"/>
            <a:ext cx="4786346" cy="166199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220788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</a:t>
            </a:r>
            <a:r>
              <a:rPr kumimoji="0" lang="ru-RU" sz="2800" b="0" i="0" u="none" strike="noStrike" cap="none" normalizeH="0" baseline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репление кабеля </a:t>
            </a:r>
            <a:r>
              <a:rPr kumimoji="0" lang="ru-RU" sz="2800" b="0" i="0" u="none" strike="noStrike" cap="none" normalizeH="0" baseline="0" dirty="0" err="1" smtClean="0" bmk="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дюбель-хомутом</a:t>
            </a:r>
            <a:r>
              <a:rPr lang="ru-RU" sz="2800" dirty="0" bmk="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2800" dirty="0" smtClean="0" bmk="">
                <a:latin typeface="Arial" pitchFamily="34" charset="0"/>
                <a:ea typeface="Times New Roman" pitchFamily="18" charset="0"/>
                <a:cs typeface="Arial" pitchFamily="34" charset="0"/>
              </a:rPr>
              <a:t>(</a:t>
            </a:r>
            <a:r>
              <a:rPr lang="en-US" sz="2800" dirty="0" smtClean="0" bmk="">
                <a:latin typeface="Arial" pitchFamily="34" charset="0"/>
                <a:ea typeface="Times New Roman" pitchFamily="18" charset="0"/>
                <a:cs typeface="Arial" pitchFamily="34" charset="0"/>
              </a:rPr>
              <a:t>UW</a:t>
            </a:r>
            <a:r>
              <a:rPr lang="ru-RU" sz="2800" dirty="0" smtClean="0" bmk=""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lang="ru-RU" sz="2800" dirty="0" err="1" smtClean="0" bmk="">
                <a:latin typeface="Arial" pitchFamily="34" charset="0"/>
                <a:ea typeface="Times New Roman" pitchFamily="18" charset="0"/>
                <a:cs typeface="Arial" pitchFamily="34" charset="0"/>
              </a:rPr>
              <a:t>увешка</a:t>
            </a:r>
            <a:r>
              <a:rPr lang="ru-RU" sz="2800" dirty="0" smtClean="0" bmk="">
                <a:latin typeface="Arial" pitchFamily="34" charset="0"/>
                <a:ea typeface="Times New Roman" pitchFamily="18" charset="0"/>
                <a:cs typeface="Arial" pitchFamily="34" charset="0"/>
              </a:rPr>
              <a:t>)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220788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145" name="Picture 1" descr="image10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2309411" cy="2071678"/>
          </a:xfrm>
          <a:prstGeom prst="rect">
            <a:avLst/>
          </a:prstGeom>
          <a:noFill/>
        </p:spPr>
      </p:pic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0" y="2428868"/>
            <a:ext cx="9144000" cy="440120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При креплении кабеля или провода к стене (кирпич, бетон)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дюбель-хомуты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являются весьма эффективными. Размер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дюбель-хомута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необходимо выбирать, исходя из номинального сечения кабеля.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Чтобы прикрепить кабель или провод к стене, необходимо проделать в ней перфоратором отверстие под дюбель-хомут, затем захватить кабель (провод) хомутом, и поместить дюбель в отверстие до упора. При этом пластиковые усики хомута расклинятся в отверстии, и провод будет закреплен.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Arial" pitchFamily="34" charset="0"/>
                <a:cs typeface="Arial" pitchFamily="34" charset="0"/>
              </a:rPr>
              <a:t>Это хороший способ для крепления одиночного кабеля. Если же по стене проходит трасса, состоящая из нескольких кабелей (групп), то для каждого отдельного кабеля потребуется сверлить свое отверстие для </a:t>
            </a:r>
            <a:r>
              <a:rPr lang="ru-RU" sz="2800" dirty="0" err="1">
                <a:latin typeface="Arial" pitchFamily="34" charset="0"/>
                <a:cs typeface="Arial" pitchFamily="34" charset="0"/>
              </a:rPr>
              <a:t>дюбель-хомута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.</a:t>
            </a:r>
          </a:p>
          <a:p>
            <a:r>
              <a:rPr lang="ru-RU" sz="2800" dirty="0">
                <a:latin typeface="Arial" pitchFamily="34" charset="0"/>
                <a:cs typeface="Arial" pitchFamily="34" charset="0"/>
              </a:rPr>
              <a:t>К сожалению, крепление хомутами весьма ненадежно — при укладке (натяжке) кабеля </a:t>
            </a:r>
            <a:r>
              <a:rPr lang="ru-RU" sz="2800" dirty="0" err="1">
                <a:latin typeface="Arial" pitchFamily="34" charset="0"/>
                <a:cs typeface="Arial" pitchFamily="34" charset="0"/>
              </a:rPr>
              <a:t>увешки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 часто выскакивают из своего места, к тому же хомуты очень слабо прижимают кабель к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поверхности.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b="1" dirty="0"/>
              <a:t>Крепление кабеля к стене скобами</a:t>
            </a:r>
            <a:r>
              <a:rPr lang="ru-RU" sz="2800" dirty="0"/>
              <a:t>.</a:t>
            </a:r>
          </a:p>
          <a:p>
            <a:r>
              <a:rPr lang="ru-RU" sz="2800" dirty="0"/>
              <a:t>Традиционный способ крепления проводки, при котором фиксация кабеля (провода) к поверхностям происходит при помощи предварительно подготовленных крепежных конструкций.</a:t>
            </a:r>
          </a:p>
          <a:p>
            <a:r>
              <a:rPr lang="ru-RU" sz="2800" i="1" dirty="0"/>
              <a:t>Достоинство:</a:t>
            </a:r>
          </a:p>
          <a:p>
            <a:r>
              <a:rPr lang="ru-RU" sz="2800" i="1" dirty="0"/>
              <a:t>•</a:t>
            </a:r>
            <a:r>
              <a:rPr lang="ru-RU" sz="2800" dirty="0"/>
              <a:t> Надежный прихват (фиксация) — благодаря этому провода и кабели можно очень плотно пригладить к поверхности.</a:t>
            </a:r>
            <a:br>
              <a:rPr lang="ru-RU" sz="2800" dirty="0"/>
            </a:br>
            <a:r>
              <a:rPr lang="ru-RU" sz="2800" dirty="0" smtClean="0"/>
              <a:t>• </a:t>
            </a:r>
            <a:r>
              <a:rPr lang="ru-RU" sz="2800" dirty="0"/>
              <a:t>Возможность фиксации нескольких параллельно идущих кабелей, длинная скоба-крепеж может захватить и зафиксировать сразу 3-4 (и более) кабеля.</a:t>
            </a:r>
          </a:p>
        </p:txBody>
      </p:sp>
      <p:pic>
        <p:nvPicPr>
          <p:cNvPr id="5" name="Picture 1" descr="image10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5072074"/>
            <a:ext cx="2057537" cy="17859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0"/>
            <a:ext cx="9144000" cy="310854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качестве скоб обычно используется нарезанная двухжильная алюминиевая лапша или более жесткий провод - ПТПЖ. Крепление самой скобы к стене выполняется с помощью "быстрого монтажа" (6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х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40 или 6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х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60), либо при помощи строительных гвоздей - в случае, если стены выложены, например, из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газосиликата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2887682"/>
            <a:ext cx="91440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Arial" pitchFamily="34" charset="0"/>
                <a:cs typeface="Arial" pitchFamily="34" charset="0"/>
              </a:rPr>
              <a:t>Изготовление крепежа:</a:t>
            </a:r>
          </a:p>
          <a:p>
            <a:r>
              <a:rPr lang="ru-RU" sz="2800" dirty="0">
                <a:latin typeface="Arial" pitchFamily="34" charset="0"/>
                <a:cs typeface="Arial" pitchFamily="34" charset="0"/>
              </a:rPr>
              <a:t>Провод нарезается </a:t>
            </a:r>
            <a:r>
              <a:rPr lang="ru-RU" sz="2800" dirty="0" err="1">
                <a:latin typeface="Arial" pitchFamily="34" charset="0"/>
                <a:cs typeface="Arial" pitchFamily="34" charset="0"/>
              </a:rPr>
              <a:t>бокорезами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 на отрезки, их длина примерно 6 — 7 см. В середине отрезка прокалывается отверстие под шуруп "быстрого монтажа". Далее в стене сверлится перфоратором отверстие и в него забивается "быстрый монтаж" со скобой. Фиксация провода выполняется простым загибанием усиков скобы и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несильным пристукиванием 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молотком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49" name="Picture 1" descr="image10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13" y="0"/>
            <a:ext cx="2671892" cy="2008188"/>
          </a:xfrm>
          <a:prstGeom prst="rect">
            <a:avLst/>
          </a:prstGeom>
          <a:noFill/>
        </p:spPr>
      </p:pic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2928926" y="0"/>
            <a:ext cx="5929322" cy="2677656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качестве материала для скоб иногда используют тонкую (0,5 мм) оцинкованную сталь. Скобы нарезаются ножницами по металлу на пластинки шириной 10 - 12 мм, и длиной 6 - 7 см.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2571744"/>
            <a:ext cx="91440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Arial" pitchFamily="34" charset="0"/>
                <a:cs typeface="Arial" pitchFamily="34" charset="0"/>
              </a:rPr>
              <a:t>По центру делается отверстие пробойником (или сверлом) для установки "быстрого монтажа". Отверстие пробивается на деревянной</a:t>
            </a:r>
          </a:p>
          <a:p>
            <a:r>
              <a:rPr lang="ru-RU" sz="2800" dirty="0">
                <a:latin typeface="Arial" pitchFamily="34" charset="0"/>
                <a:cs typeface="Arial" pitchFamily="34" charset="0"/>
              </a:rPr>
              <a:t>поверхности (доска, брус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).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Если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будут использоваться гвозди, то пластинки оцинковки пробиваются этими гвоздями. При этом гвозди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остаются зафиксированными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в пластинке.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0" y="4919008"/>
            <a:ext cx="9144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/>
              <a:t>Недостатки:</a:t>
            </a:r>
          </a:p>
          <a:p>
            <a:pPr lvl="0"/>
            <a:r>
              <a:rPr lang="ru-RU" sz="2400" dirty="0"/>
              <a:t>Требуется много времени для подготовки такого крепежа.</a:t>
            </a:r>
          </a:p>
          <a:p>
            <a:pPr lvl="0"/>
            <a:r>
              <a:rPr lang="ru-RU" sz="2400" dirty="0"/>
              <a:t>Существует высокая вероятность пробить изоляцию кабеля острыми кромками (заусенцами) пластинки.</a:t>
            </a:r>
          </a:p>
          <a:p>
            <a:pPr lvl="0"/>
            <a:r>
              <a:rPr lang="ru-RU" sz="2400" dirty="0"/>
              <a:t>После оштукатуривания стен возможна коррозия пластинок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image1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2712" y="-585"/>
            <a:ext cx="1530329" cy="1195973"/>
          </a:xfrm>
          <a:prstGeom prst="rect">
            <a:avLst/>
          </a:prstGeom>
          <a:noFill/>
        </p:spPr>
      </p:pic>
      <p:pic>
        <p:nvPicPr>
          <p:cNvPr id="21505" name="Picture 1" descr="image1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285860"/>
            <a:ext cx="1689201" cy="785818"/>
          </a:xfrm>
          <a:prstGeom prst="rect">
            <a:avLst/>
          </a:prstGeom>
          <a:noFill/>
        </p:spPr>
      </p:pic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1500166" y="0"/>
            <a:ext cx="7643834" cy="252376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125538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</a:t>
            </a:r>
            <a:r>
              <a:rPr kumimoji="0" lang="ru-RU" sz="2800" b="0" i="0" u="none" strike="noStrike" cap="none" normalizeH="0" baseline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репление кабеля к стене для открытой электропроводки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25538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другими способами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25538" algn="l"/>
              </a:tabLst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Крепление электропроводки с помощью дюбелей-стяжек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25538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2285992"/>
            <a:ext cx="9144000" cy="209288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Ими можно крепить кабель любого сечения: и круглого, и плоского. Удобно крепить кабели разных диаметров, можно крепить несколько кабелей сразу.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Крепление электропроводки с помощью клипс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4143380"/>
            <a:ext cx="9144000" cy="2677656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Для крепления провода в гофрированной трубе к поверхности идеально подойдут клипсы,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которыекрепятся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к стене</a:t>
            </a:r>
            <a:r>
              <a:rPr lang="ru-RU" sz="28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посредством "быстрого монтажа" или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саморезов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- если стена из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гипсокартона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Размер клипс при этом подбирается в соответствии с диаметром гофры.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2000231" y="0"/>
            <a:ext cx="6572297" cy="1231106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Крепление электропроводки с помощью гвоздевых скоб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481" name="Picture 1" descr="image1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877994" cy="1774217"/>
          </a:xfrm>
          <a:prstGeom prst="rect">
            <a:avLst/>
          </a:prstGeom>
          <a:noFill/>
        </p:spPr>
      </p:pic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0" y="1928802"/>
            <a:ext cx="9144000" cy="2677656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Слаботочные кабели (телефонный, антенный, оптоволоконный кабель и кабель для интернета) можно крепить к стене посредством гвоздевых скоб.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Скобки для крепления кабеля могут применяться как для кабелей круглого, так и для кабеля плоского сечений.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484" name="Picture 4" descr="image1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072074"/>
            <a:ext cx="1944688" cy="1395412"/>
          </a:xfrm>
          <a:prstGeom prst="rect">
            <a:avLst/>
          </a:prstGeom>
          <a:noFill/>
        </p:spPr>
      </p:pic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1857356" y="5042118"/>
            <a:ext cx="7286644" cy="181588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5367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</a:t>
            </a:r>
            <a:r>
              <a:rPr kumimoji="0" lang="ru-RU" sz="2800" b="0" i="0" u="none" strike="noStrike" cap="none" normalizeH="0" baseline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ребования к прокладке электропроводки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5367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При любом способе крепления проводки нужно соблюдать аккуратность и внимательность.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98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Font typeface="Arial" pitchFamily="34" charset="0"/>
              <a:buChar char="•"/>
            </a:pPr>
            <a:r>
              <a:rPr lang="ru-RU" sz="2800" dirty="0"/>
              <a:t>Необходимо произвести осмотр провода (кабеля) на предмет повреждений (порезы, задиры).</a:t>
            </a:r>
          </a:p>
          <a:p>
            <a:pPr lvl="0">
              <a:buFont typeface="Arial" pitchFamily="34" charset="0"/>
              <a:buChar char="•"/>
            </a:pPr>
            <a:r>
              <a:rPr lang="ru-RU" sz="2800" dirty="0"/>
              <a:t>Провод (кабель) должен плотно прилегать к поверхностям стен.</a:t>
            </a:r>
          </a:p>
          <a:p>
            <a:pPr lvl="0">
              <a:buFont typeface="Arial" pitchFamily="34" charset="0"/>
              <a:buChar char="•"/>
            </a:pPr>
            <a:r>
              <a:rPr lang="ru-RU" sz="2800" dirty="0"/>
              <a:t>При прокладке проводов и кабелей необходимо соблюдать их достаточную натяжку, а приглаживание выполнять деревянным предметом (например, торцом ручки молотка), с разумным усилием.</a:t>
            </a:r>
          </a:p>
          <a:p>
            <a:pPr lvl="0">
              <a:buFont typeface="Arial" pitchFamily="34" charset="0"/>
              <a:buChar char="•"/>
            </a:pPr>
            <a:r>
              <a:rPr lang="ru-RU" sz="2800" dirty="0"/>
              <a:t>При монтаже скоб шляпки гвоздей и шурупов "быстрого монтажа" необходимо утапливать на достаточную глубину. Иначе при приглаживании провода эти шляпки легко смогут пробить изоляцию провода.</a:t>
            </a:r>
          </a:p>
          <a:p>
            <a:pPr lvl="0">
              <a:buFont typeface="Arial" pitchFamily="34" charset="0"/>
              <a:buChar char="•"/>
            </a:pPr>
            <a:r>
              <a:rPr lang="ru-RU" sz="2800" dirty="0"/>
              <a:t>Перед тем, как крепить провод (кабель) к стене, его необходимо смотать с бухты 10-15м, выпрямить кольца руками в перчатках. Монтировать перекрученный провод - нельзя.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816</Words>
  <Application>Microsoft Office PowerPoint</Application>
  <PresentationFormat>Экран (4:3)</PresentationFormat>
  <Paragraphs>43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AsusPc</dc:creator>
  <cp:lastModifiedBy>AsusPc</cp:lastModifiedBy>
  <cp:revision>1</cp:revision>
  <dcterms:created xsi:type="dcterms:W3CDTF">2022-03-17T10:40:36Z</dcterms:created>
  <dcterms:modified xsi:type="dcterms:W3CDTF">2022-03-17T11:06:32Z</dcterms:modified>
</cp:coreProperties>
</file>